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5" r:id="rId3"/>
    <p:sldId id="267" r:id="rId4"/>
    <p:sldId id="266" r:id="rId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16AAD-2825-4084-9F02-364F3E1D25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566319C-329B-4164-91AD-C1ECFE9EDF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A3984E-CA4A-474D-80E0-7C66C05E11FE}"/>
              </a:ext>
            </a:extLst>
          </p:cNvPr>
          <p:cNvSpPr>
            <a:spLocks noGrp="1"/>
          </p:cNvSpPr>
          <p:nvPr>
            <p:ph type="dt" sz="half" idx="10"/>
          </p:nvPr>
        </p:nvSpPr>
        <p:spPr/>
        <p:txBody>
          <a:bodyPr/>
          <a:lstStyle/>
          <a:p>
            <a:fld id="{221B4927-EF66-4761-B3FB-A07AC7C9DAD6}" type="datetimeFigureOut">
              <a:rPr lang="en-GB" smtClean="0"/>
              <a:t>26/04/2022</a:t>
            </a:fld>
            <a:endParaRPr lang="en-GB"/>
          </a:p>
        </p:txBody>
      </p:sp>
      <p:sp>
        <p:nvSpPr>
          <p:cNvPr id="5" name="Footer Placeholder 4">
            <a:extLst>
              <a:ext uri="{FF2B5EF4-FFF2-40B4-BE49-F238E27FC236}">
                <a16:creationId xmlns:a16="http://schemas.microsoft.com/office/drawing/2014/main" id="{F2571ABC-E637-426F-87C2-4B03CB9956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A0AE07-B579-4D89-BCE4-A1A28FF334AD}"/>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3556318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E263C-A813-4188-AD28-5B37D63F2D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D9A6B8-F657-440F-BA84-A5E8F019FA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201824-917F-4ABA-94B0-8F5122099D38}"/>
              </a:ext>
            </a:extLst>
          </p:cNvPr>
          <p:cNvSpPr>
            <a:spLocks noGrp="1"/>
          </p:cNvSpPr>
          <p:nvPr>
            <p:ph type="dt" sz="half" idx="10"/>
          </p:nvPr>
        </p:nvSpPr>
        <p:spPr/>
        <p:txBody>
          <a:bodyPr/>
          <a:lstStyle/>
          <a:p>
            <a:fld id="{221B4927-EF66-4761-B3FB-A07AC7C9DAD6}" type="datetimeFigureOut">
              <a:rPr lang="en-GB" smtClean="0"/>
              <a:t>26/04/2022</a:t>
            </a:fld>
            <a:endParaRPr lang="en-GB"/>
          </a:p>
        </p:txBody>
      </p:sp>
      <p:sp>
        <p:nvSpPr>
          <p:cNvPr id="5" name="Footer Placeholder 4">
            <a:extLst>
              <a:ext uri="{FF2B5EF4-FFF2-40B4-BE49-F238E27FC236}">
                <a16:creationId xmlns:a16="http://schemas.microsoft.com/office/drawing/2014/main" id="{82F896AD-1B17-4914-ABA0-CD11237D26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0BB5A6-B469-484B-BF88-6594CB07ED6C}"/>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1984105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DE3A38-55DF-4CEB-9E54-F9906BC8FA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5BE92A-3355-42A5-BD94-7C5486B295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58B98B-AFF7-4841-B13D-2CB88F94D2C2}"/>
              </a:ext>
            </a:extLst>
          </p:cNvPr>
          <p:cNvSpPr>
            <a:spLocks noGrp="1"/>
          </p:cNvSpPr>
          <p:nvPr>
            <p:ph type="dt" sz="half" idx="10"/>
          </p:nvPr>
        </p:nvSpPr>
        <p:spPr/>
        <p:txBody>
          <a:bodyPr/>
          <a:lstStyle/>
          <a:p>
            <a:fld id="{221B4927-EF66-4761-B3FB-A07AC7C9DAD6}" type="datetimeFigureOut">
              <a:rPr lang="en-GB" smtClean="0"/>
              <a:t>26/04/2022</a:t>
            </a:fld>
            <a:endParaRPr lang="en-GB"/>
          </a:p>
        </p:txBody>
      </p:sp>
      <p:sp>
        <p:nvSpPr>
          <p:cNvPr id="5" name="Footer Placeholder 4">
            <a:extLst>
              <a:ext uri="{FF2B5EF4-FFF2-40B4-BE49-F238E27FC236}">
                <a16:creationId xmlns:a16="http://schemas.microsoft.com/office/drawing/2014/main" id="{9141EBD2-52C8-4677-BB4C-454966F093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D9A4A7-840A-4074-A0C2-9709B62A9204}"/>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344081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41FE2-6B8B-4AFA-86F9-08F07A5466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598604-E694-479D-931B-5D7E005103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63E645-5EFF-4C30-8492-6EFEAF9DE3E5}"/>
              </a:ext>
            </a:extLst>
          </p:cNvPr>
          <p:cNvSpPr>
            <a:spLocks noGrp="1"/>
          </p:cNvSpPr>
          <p:nvPr>
            <p:ph type="dt" sz="half" idx="10"/>
          </p:nvPr>
        </p:nvSpPr>
        <p:spPr/>
        <p:txBody>
          <a:bodyPr/>
          <a:lstStyle/>
          <a:p>
            <a:fld id="{221B4927-EF66-4761-B3FB-A07AC7C9DAD6}" type="datetimeFigureOut">
              <a:rPr lang="en-GB" smtClean="0"/>
              <a:t>26/04/2022</a:t>
            </a:fld>
            <a:endParaRPr lang="en-GB"/>
          </a:p>
        </p:txBody>
      </p:sp>
      <p:sp>
        <p:nvSpPr>
          <p:cNvPr id="5" name="Footer Placeholder 4">
            <a:extLst>
              <a:ext uri="{FF2B5EF4-FFF2-40B4-BE49-F238E27FC236}">
                <a16:creationId xmlns:a16="http://schemas.microsoft.com/office/drawing/2014/main" id="{10AF0C42-B3AA-4D60-A886-6B1E423EEA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FB88E7-6541-4DA4-9EF2-6441DCF7F89D}"/>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426354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4450-95B7-4B14-9B35-F0AAF14B71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6FD7B4-A7C1-4479-8E4C-CF7DF43B23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F01C2C-F863-4F43-902C-2495CC206102}"/>
              </a:ext>
            </a:extLst>
          </p:cNvPr>
          <p:cNvSpPr>
            <a:spLocks noGrp="1"/>
          </p:cNvSpPr>
          <p:nvPr>
            <p:ph type="dt" sz="half" idx="10"/>
          </p:nvPr>
        </p:nvSpPr>
        <p:spPr/>
        <p:txBody>
          <a:bodyPr/>
          <a:lstStyle/>
          <a:p>
            <a:fld id="{221B4927-EF66-4761-B3FB-A07AC7C9DAD6}" type="datetimeFigureOut">
              <a:rPr lang="en-GB" smtClean="0"/>
              <a:t>26/04/2022</a:t>
            </a:fld>
            <a:endParaRPr lang="en-GB"/>
          </a:p>
        </p:txBody>
      </p:sp>
      <p:sp>
        <p:nvSpPr>
          <p:cNvPr id="5" name="Footer Placeholder 4">
            <a:extLst>
              <a:ext uri="{FF2B5EF4-FFF2-40B4-BE49-F238E27FC236}">
                <a16:creationId xmlns:a16="http://schemas.microsoft.com/office/drawing/2014/main" id="{9503401A-29C9-425E-9FF4-5970EDC7A3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6AB206-FD63-4017-9488-17760691B6A1}"/>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83689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22B74-7931-4D64-8461-9B83A06EA9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5BBC28-8CB2-4F81-B3FB-4C89F23C51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729510-C456-4356-B4FF-2D87114E22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767DFEC-F554-442C-9B6A-A671D32E5549}"/>
              </a:ext>
            </a:extLst>
          </p:cNvPr>
          <p:cNvSpPr>
            <a:spLocks noGrp="1"/>
          </p:cNvSpPr>
          <p:nvPr>
            <p:ph type="dt" sz="half" idx="10"/>
          </p:nvPr>
        </p:nvSpPr>
        <p:spPr/>
        <p:txBody>
          <a:bodyPr/>
          <a:lstStyle/>
          <a:p>
            <a:fld id="{221B4927-EF66-4761-B3FB-A07AC7C9DAD6}" type="datetimeFigureOut">
              <a:rPr lang="en-GB" smtClean="0"/>
              <a:t>26/04/2022</a:t>
            </a:fld>
            <a:endParaRPr lang="en-GB"/>
          </a:p>
        </p:txBody>
      </p:sp>
      <p:sp>
        <p:nvSpPr>
          <p:cNvPr id="6" name="Footer Placeholder 5">
            <a:extLst>
              <a:ext uri="{FF2B5EF4-FFF2-40B4-BE49-F238E27FC236}">
                <a16:creationId xmlns:a16="http://schemas.microsoft.com/office/drawing/2014/main" id="{3A3686DE-1C00-4554-ACAE-221C0229BD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6AF006-E723-4FF2-9E2F-F74C5489CE30}"/>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180935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268-622B-48EA-93A8-C82C443B822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D08893-8E31-4574-B665-67D854A7A2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555FB5-455D-4CDC-A160-B861659AFD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B4E523F-6C9A-4502-82E9-1692631813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94F5F7-740D-415E-9CF6-B6EE2948AC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160EA1D-D116-4EA2-BFFE-8E44E32697E3}"/>
              </a:ext>
            </a:extLst>
          </p:cNvPr>
          <p:cNvSpPr>
            <a:spLocks noGrp="1"/>
          </p:cNvSpPr>
          <p:nvPr>
            <p:ph type="dt" sz="half" idx="10"/>
          </p:nvPr>
        </p:nvSpPr>
        <p:spPr/>
        <p:txBody>
          <a:bodyPr/>
          <a:lstStyle/>
          <a:p>
            <a:fld id="{221B4927-EF66-4761-B3FB-A07AC7C9DAD6}" type="datetimeFigureOut">
              <a:rPr lang="en-GB" smtClean="0"/>
              <a:t>26/04/2022</a:t>
            </a:fld>
            <a:endParaRPr lang="en-GB"/>
          </a:p>
        </p:txBody>
      </p:sp>
      <p:sp>
        <p:nvSpPr>
          <p:cNvPr id="8" name="Footer Placeholder 7">
            <a:extLst>
              <a:ext uri="{FF2B5EF4-FFF2-40B4-BE49-F238E27FC236}">
                <a16:creationId xmlns:a16="http://schemas.microsoft.com/office/drawing/2014/main" id="{33579447-869E-437E-A07B-7EF9C005A07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8946B68-C860-41B7-B8F7-150D601ECEB9}"/>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1737718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95DCE-E1C5-44F9-80FC-1CAA5BF3F9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E112F4-541C-4E2D-A90E-FBF3EC8EC12F}"/>
              </a:ext>
            </a:extLst>
          </p:cNvPr>
          <p:cNvSpPr>
            <a:spLocks noGrp="1"/>
          </p:cNvSpPr>
          <p:nvPr>
            <p:ph type="dt" sz="half" idx="10"/>
          </p:nvPr>
        </p:nvSpPr>
        <p:spPr/>
        <p:txBody>
          <a:bodyPr/>
          <a:lstStyle/>
          <a:p>
            <a:fld id="{221B4927-EF66-4761-B3FB-A07AC7C9DAD6}" type="datetimeFigureOut">
              <a:rPr lang="en-GB" smtClean="0"/>
              <a:t>26/04/2022</a:t>
            </a:fld>
            <a:endParaRPr lang="en-GB"/>
          </a:p>
        </p:txBody>
      </p:sp>
      <p:sp>
        <p:nvSpPr>
          <p:cNvPr id="4" name="Footer Placeholder 3">
            <a:extLst>
              <a:ext uri="{FF2B5EF4-FFF2-40B4-BE49-F238E27FC236}">
                <a16:creationId xmlns:a16="http://schemas.microsoft.com/office/drawing/2014/main" id="{826EC0DA-E05E-4DF7-ADEE-D87834A61C1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DE3535-84EF-4ADF-836D-4EA91B2D8822}"/>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717159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AB50B4-5AB3-4076-B993-F80692BD5A68}"/>
              </a:ext>
            </a:extLst>
          </p:cNvPr>
          <p:cNvSpPr>
            <a:spLocks noGrp="1"/>
          </p:cNvSpPr>
          <p:nvPr>
            <p:ph type="dt" sz="half" idx="10"/>
          </p:nvPr>
        </p:nvSpPr>
        <p:spPr/>
        <p:txBody>
          <a:bodyPr/>
          <a:lstStyle/>
          <a:p>
            <a:fld id="{221B4927-EF66-4761-B3FB-A07AC7C9DAD6}" type="datetimeFigureOut">
              <a:rPr lang="en-GB" smtClean="0"/>
              <a:t>26/04/2022</a:t>
            </a:fld>
            <a:endParaRPr lang="en-GB"/>
          </a:p>
        </p:txBody>
      </p:sp>
      <p:sp>
        <p:nvSpPr>
          <p:cNvPr id="3" name="Footer Placeholder 2">
            <a:extLst>
              <a:ext uri="{FF2B5EF4-FFF2-40B4-BE49-F238E27FC236}">
                <a16:creationId xmlns:a16="http://schemas.microsoft.com/office/drawing/2014/main" id="{D1309CBA-93F2-4CD3-BFBF-165292F1030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3D1CB31-E7D7-49C6-B7B5-4C9E7AB72075}"/>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3878826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AE6A-76E4-4880-9A06-CE5EC42454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346D2D-6A40-4A1C-83FA-D2B45B7F67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010BC78-1348-44A4-80D8-D4CA2E0812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45ADC3-C871-4E7B-81A0-3A44EB02AC01}"/>
              </a:ext>
            </a:extLst>
          </p:cNvPr>
          <p:cNvSpPr>
            <a:spLocks noGrp="1"/>
          </p:cNvSpPr>
          <p:nvPr>
            <p:ph type="dt" sz="half" idx="10"/>
          </p:nvPr>
        </p:nvSpPr>
        <p:spPr/>
        <p:txBody>
          <a:bodyPr/>
          <a:lstStyle/>
          <a:p>
            <a:fld id="{221B4927-EF66-4761-B3FB-A07AC7C9DAD6}" type="datetimeFigureOut">
              <a:rPr lang="en-GB" smtClean="0"/>
              <a:t>26/04/2022</a:t>
            </a:fld>
            <a:endParaRPr lang="en-GB"/>
          </a:p>
        </p:txBody>
      </p:sp>
      <p:sp>
        <p:nvSpPr>
          <p:cNvPr id="6" name="Footer Placeholder 5">
            <a:extLst>
              <a:ext uri="{FF2B5EF4-FFF2-40B4-BE49-F238E27FC236}">
                <a16:creationId xmlns:a16="http://schemas.microsoft.com/office/drawing/2014/main" id="{E857A65F-9760-4EB5-AD83-ADA2810833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0BF836-256D-44DD-A02B-0DCF82FFC2B1}"/>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381073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27795-F65A-432C-8231-028689F6D1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A3EDBF-713F-415C-9EB1-87BB0B3048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22FFAD8-22B9-447B-85D7-59A5D5942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476426-22F3-49DD-935E-F50423BAE0DF}"/>
              </a:ext>
            </a:extLst>
          </p:cNvPr>
          <p:cNvSpPr>
            <a:spLocks noGrp="1"/>
          </p:cNvSpPr>
          <p:nvPr>
            <p:ph type="dt" sz="half" idx="10"/>
          </p:nvPr>
        </p:nvSpPr>
        <p:spPr/>
        <p:txBody>
          <a:bodyPr/>
          <a:lstStyle/>
          <a:p>
            <a:fld id="{221B4927-EF66-4761-B3FB-A07AC7C9DAD6}" type="datetimeFigureOut">
              <a:rPr lang="en-GB" smtClean="0"/>
              <a:t>26/04/2022</a:t>
            </a:fld>
            <a:endParaRPr lang="en-GB"/>
          </a:p>
        </p:txBody>
      </p:sp>
      <p:sp>
        <p:nvSpPr>
          <p:cNvPr id="6" name="Footer Placeholder 5">
            <a:extLst>
              <a:ext uri="{FF2B5EF4-FFF2-40B4-BE49-F238E27FC236}">
                <a16:creationId xmlns:a16="http://schemas.microsoft.com/office/drawing/2014/main" id="{AE46B791-08CD-4C50-BF64-1395B950B1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7A2AAC-6466-4E74-8AC5-CC3E74971E88}"/>
              </a:ext>
            </a:extLst>
          </p:cNvPr>
          <p:cNvSpPr>
            <a:spLocks noGrp="1"/>
          </p:cNvSpPr>
          <p:nvPr>
            <p:ph type="sldNum" sz="quarter" idx="12"/>
          </p:nvPr>
        </p:nvSpPr>
        <p:spPr/>
        <p:txBody>
          <a:bodyPr/>
          <a:lstStyle/>
          <a:p>
            <a:fld id="{0F0D43C3-553D-4455-A20D-99E1268C1E9F}" type="slidenum">
              <a:rPr lang="en-GB" smtClean="0"/>
              <a:t>‹#›</a:t>
            </a:fld>
            <a:endParaRPr lang="en-GB"/>
          </a:p>
        </p:txBody>
      </p:sp>
    </p:spTree>
    <p:extLst>
      <p:ext uri="{BB962C8B-B14F-4D97-AF65-F5344CB8AC3E}">
        <p14:creationId xmlns:p14="http://schemas.microsoft.com/office/powerpoint/2010/main" val="3797020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2FE28-33B6-47C9-BC6D-90CCA26D79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C60718-07B1-426D-A5DC-EA181FE97F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B7FAB2-21A5-4D26-9F0B-E4A26211FE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B4927-EF66-4761-B3FB-A07AC7C9DAD6}" type="datetimeFigureOut">
              <a:rPr lang="en-GB" smtClean="0"/>
              <a:t>26/04/2022</a:t>
            </a:fld>
            <a:endParaRPr lang="en-GB"/>
          </a:p>
        </p:txBody>
      </p:sp>
      <p:sp>
        <p:nvSpPr>
          <p:cNvPr id="5" name="Footer Placeholder 4">
            <a:extLst>
              <a:ext uri="{FF2B5EF4-FFF2-40B4-BE49-F238E27FC236}">
                <a16:creationId xmlns:a16="http://schemas.microsoft.com/office/drawing/2014/main" id="{982DCAFF-BCF1-4423-990E-EFAFEC5D44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D1E622-324C-422B-8FEC-0ECC0D961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D43C3-553D-4455-A20D-99E1268C1E9F}" type="slidenum">
              <a:rPr lang="en-GB" smtClean="0"/>
              <a:t>‹#›</a:t>
            </a:fld>
            <a:endParaRPr lang="en-GB"/>
          </a:p>
        </p:txBody>
      </p:sp>
    </p:spTree>
    <p:extLst>
      <p:ext uri="{BB962C8B-B14F-4D97-AF65-F5344CB8AC3E}">
        <p14:creationId xmlns:p14="http://schemas.microsoft.com/office/powerpoint/2010/main" val="515856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FFE3-39FC-4C58-BD23-1D8FBEFC28DD}"/>
              </a:ext>
            </a:extLst>
          </p:cNvPr>
          <p:cNvSpPr>
            <a:spLocks noGrp="1"/>
          </p:cNvSpPr>
          <p:nvPr>
            <p:ph type="title"/>
          </p:nvPr>
        </p:nvSpPr>
        <p:spPr>
          <a:xfrm>
            <a:off x="6642716" y="544560"/>
            <a:ext cx="5183189" cy="684742"/>
          </a:xfrm>
        </p:spPr>
        <p:txBody>
          <a:bodyPr>
            <a:normAutofit fontScale="90000"/>
          </a:bodyPr>
          <a:lstStyle/>
          <a:p>
            <a:pPr algn="ctr"/>
            <a:r>
              <a:rPr lang="en-GB" sz="2600" b="1" dirty="0">
                <a:latin typeface="+mn-lt"/>
              </a:rPr>
              <a:t>Royal Plymouth Corinthian Yacht Club Limited</a:t>
            </a:r>
          </a:p>
        </p:txBody>
      </p:sp>
      <p:sp>
        <p:nvSpPr>
          <p:cNvPr id="3" name="Text Placeholder 2">
            <a:extLst>
              <a:ext uri="{FF2B5EF4-FFF2-40B4-BE49-F238E27FC236}">
                <a16:creationId xmlns:a16="http://schemas.microsoft.com/office/drawing/2014/main" id="{A05A6F38-01BB-4EC4-BD8A-413172077F00}"/>
              </a:ext>
            </a:extLst>
          </p:cNvPr>
          <p:cNvSpPr>
            <a:spLocks noGrp="1"/>
          </p:cNvSpPr>
          <p:nvPr>
            <p:ph type="body" idx="1"/>
          </p:nvPr>
        </p:nvSpPr>
        <p:spPr>
          <a:xfrm>
            <a:off x="1492162" y="1840442"/>
            <a:ext cx="2908474" cy="823912"/>
          </a:xfrm>
        </p:spPr>
        <p:txBody>
          <a:bodyPr>
            <a:normAutofit fontScale="70000" lnSpcReduction="20000"/>
          </a:bodyPr>
          <a:lstStyle/>
          <a:p>
            <a:endParaRPr lang="en-GB" b="0" dirty="0"/>
          </a:p>
        </p:txBody>
      </p:sp>
      <p:sp>
        <p:nvSpPr>
          <p:cNvPr id="5" name="Text Placeholder 4">
            <a:extLst>
              <a:ext uri="{FF2B5EF4-FFF2-40B4-BE49-F238E27FC236}">
                <a16:creationId xmlns:a16="http://schemas.microsoft.com/office/drawing/2014/main" id="{A42AB982-C71F-417E-8638-C2AD61467C24}"/>
              </a:ext>
            </a:extLst>
          </p:cNvPr>
          <p:cNvSpPr>
            <a:spLocks noGrp="1"/>
          </p:cNvSpPr>
          <p:nvPr>
            <p:ph type="body" sz="quarter" idx="3"/>
          </p:nvPr>
        </p:nvSpPr>
        <p:spPr>
          <a:xfrm>
            <a:off x="6917265" y="6011332"/>
            <a:ext cx="5183188" cy="630064"/>
          </a:xfrm>
        </p:spPr>
        <p:txBody>
          <a:bodyPr>
            <a:normAutofit fontScale="70000" lnSpcReduction="20000"/>
          </a:bodyPr>
          <a:lstStyle/>
          <a:p>
            <a:pPr>
              <a:tabLst>
                <a:tab pos="2865755" algn="ctr"/>
                <a:tab pos="5731510" algn="r"/>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Royal Plymouth Corinthian Yacht Club Limited Incorporated in England and Wales.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Registered Number</a:t>
            </a:r>
            <a:r>
              <a:rPr lang="en-GB" sz="1800" dirty="0">
                <a:effectLst/>
                <a:latin typeface="Calibri" panose="020F0502020204030204" pitchFamily="34" charset="0"/>
                <a:ea typeface="Calibri" panose="020F0502020204030204" pitchFamily="34" charset="0"/>
                <a:cs typeface="Times New Roman" panose="02020603050405020304" pitchFamily="18" charset="0"/>
              </a:rPr>
              <a:t> 08220368,  a company limited by guarantee.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Registered Address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latin typeface="Calibri" panose="020F0502020204030204" pitchFamily="34" charset="0"/>
                <a:ea typeface="Calibri" panose="020F0502020204030204" pitchFamily="34" charset="0"/>
                <a:cs typeface="Times New Roman" panose="02020603050405020304" pitchFamily="18" charset="0"/>
              </a:rPr>
              <a:t>25 The Parade, Plymouth PL1 2JN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48213ED2-71B6-4517-9B5F-7B46B988BE85}"/>
              </a:ext>
            </a:extLst>
          </p:cNvPr>
          <p:cNvSpPr>
            <a:spLocks noGrp="1"/>
          </p:cNvSpPr>
          <p:nvPr>
            <p:ph sz="quarter" idx="4"/>
          </p:nvPr>
        </p:nvSpPr>
        <p:spPr>
          <a:xfrm>
            <a:off x="6642717" y="3368325"/>
            <a:ext cx="5183188" cy="2229464"/>
          </a:xfrm>
        </p:spPr>
        <p:txBody>
          <a:bodyPr>
            <a:normAutofit fontScale="92500"/>
          </a:bodyPr>
          <a:lstStyle/>
          <a:p>
            <a:pPr marL="0" indent="0" algn="ctr">
              <a:buNone/>
            </a:pPr>
            <a:r>
              <a:rPr lang="en-GB" sz="1000" b="1" dirty="0"/>
              <a:t>Founded 1877</a:t>
            </a:r>
          </a:p>
          <a:p>
            <a:pPr marL="0" indent="0" algn="ctr">
              <a:buNone/>
            </a:pPr>
            <a:endParaRPr lang="en-GB" sz="3100" b="1" dirty="0"/>
          </a:p>
          <a:p>
            <a:pPr marL="0" indent="0" algn="ctr">
              <a:buNone/>
            </a:pPr>
            <a:r>
              <a:rPr lang="en-GB" sz="3600" b="1" dirty="0"/>
              <a:t>CLUB OFFICERS HANDBOOK</a:t>
            </a:r>
          </a:p>
          <a:p>
            <a:pPr marL="0" indent="0" algn="ctr">
              <a:buNone/>
            </a:pPr>
            <a:r>
              <a:rPr lang="en-GB" sz="1200"/>
              <a:t>Published 2022</a:t>
            </a:r>
            <a:endParaRPr lang="en-GB" sz="1200" dirty="0"/>
          </a:p>
          <a:p>
            <a:pPr marL="0" indent="0" algn="ctr">
              <a:buNone/>
            </a:pPr>
            <a:r>
              <a:rPr lang="en-GB" sz="1800" dirty="0"/>
              <a:t>	     </a:t>
            </a:r>
          </a:p>
          <a:p>
            <a:pPr marL="0" indent="0">
              <a:buNone/>
            </a:pPr>
            <a:endParaRPr lang="en-GB" sz="1000" dirty="0"/>
          </a:p>
          <a:p>
            <a:pPr marL="0" indent="0">
              <a:buNone/>
            </a:pPr>
            <a:endParaRPr lang="en-GB" sz="1600" dirty="0"/>
          </a:p>
        </p:txBody>
      </p:sp>
      <p:pic>
        <p:nvPicPr>
          <p:cNvPr id="7" name="Picture 6" descr="RPCYCCrest">
            <a:extLst>
              <a:ext uri="{FF2B5EF4-FFF2-40B4-BE49-F238E27FC236}">
                <a16:creationId xmlns:a16="http://schemas.microsoft.com/office/drawing/2014/main" id="{5DDD20D6-A4CF-41A3-8F60-2F2DBC2A82F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98932" y="1455211"/>
            <a:ext cx="1670756" cy="1913114"/>
          </a:xfrm>
          <a:prstGeom prst="rect">
            <a:avLst/>
          </a:prstGeom>
          <a:noFill/>
          <a:ln>
            <a:noFill/>
          </a:ln>
        </p:spPr>
      </p:pic>
      <p:sp>
        <p:nvSpPr>
          <p:cNvPr id="9" name="Content Placeholder 8">
            <a:extLst>
              <a:ext uri="{FF2B5EF4-FFF2-40B4-BE49-F238E27FC236}">
                <a16:creationId xmlns:a16="http://schemas.microsoft.com/office/drawing/2014/main" id="{46FE0C3C-E5E8-4A00-B949-CB401AF06AA7}"/>
              </a:ext>
            </a:extLst>
          </p:cNvPr>
          <p:cNvSpPr>
            <a:spLocks noGrp="1"/>
          </p:cNvSpPr>
          <p:nvPr>
            <p:ph sz="half" idx="2"/>
          </p:nvPr>
        </p:nvSpPr>
        <p:spPr>
          <a:xfrm>
            <a:off x="1072445" y="544560"/>
            <a:ext cx="4948944" cy="6002996"/>
          </a:xfrm>
        </p:spPr>
        <p:txBody>
          <a:bodyPr>
            <a:normAutofit fontScale="92500"/>
          </a:bodyPr>
          <a:lstStyle/>
          <a:p>
            <a:pPr marL="0" indent="0">
              <a:buNone/>
            </a:pPr>
            <a:r>
              <a:rPr lang="en-GB" sz="1500" b="1" dirty="0"/>
              <a:t>List of Important things to keep up to date</a:t>
            </a:r>
          </a:p>
          <a:p>
            <a:pPr marL="0" indent="0">
              <a:buNone/>
            </a:pPr>
            <a:r>
              <a:rPr lang="en-GB" sz="1200" b="1" dirty="0"/>
              <a:t>Club Licence, Table &amp; Chairs Licence (March)</a:t>
            </a:r>
          </a:p>
          <a:p>
            <a:pPr marL="0" indent="0">
              <a:buNone/>
            </a:pPr>
            <a:r>
              <a:rPr lang="en-GB" sz="1200" b="1" dirty="0"/>
              <a:t>Insurance (Oct/Nov)/ Public liability insurance (Oct/Nov) </a:t>
            </a:r>
          </a:p>
          <a:p>
            <a:pPr marL="0" indent="0">
              <a:buNone/>
            </a:pPr>
            <a:r>
              <a:rPr lang="en-GB" sz="1200" b="1" dirty="0"/>
              <a:t>Building Insurance- Paid to Landlord (Feb)</a:t>
            </a:r>
          </a:p>
          <a:p>
            <a:pPr marL="0" indent="0">
              <a:buNone/>
            </a:pPr>
            <a:r>
              <a:rPr lang="en-GB" sz="1200" b="1" dirty="0"/>
              <a:t>Refuse removal contract</a:t>
            </a:r>
          </a:p>
          <a:p>
            <a:pPr marL="0" indent="0">
              <a:buNone/>
            </a:pPr>
            <a:r>
              <a:rPr lang="en-GB" sz="1200" b="1" dirty="0"/>
              <a:t>PAT testing</a:t>
            </a:r>
          </a:p>
          <a:p>
            <a:pPr marL="0" indent="0">
              <a:buNone/>
            </a:pPr>
            <a:r>
              <a:rPr lang="en-GB" sz="1200" b="1" dirty="0"/>
              <a:t>Gas Safety Checks</a:t>
            </a:r>
          </a:p>
          <a:p>
            <a:pPr marL="0" indent="0">
              <a:buNone/>
            </a:pPr>
            <a:r>
              <a:rPr lang="en-GB" sz="1200" b="1" dirty="0"/>
              <a:t>Boiler S</a:t>
            </a:r>
          </a:p>
          <a:p>
            <a:pPr marL="0" indent="0">
              <a:buNone/>
            </a:pPr>
            <a:r>
              <a:rPr lang="en-GB" sz="1200" b="1" dirty="0"/>
              <a:t>Fire Extinguisher servicing</a:t>
            </a:r>
          </a:p>
          <a:p>
            <a:pPr marL="0" indent="0">
              <a:buNone/>
            </a:pPr>
            <a:r>
              <a:rPr lang="en-GB" sz="1200" b="1" dirty="0"/>
              <a:t>Emergency lighting servicing</a:t>
            </a:r>
          </a:p>
          <a:p>
            <a:pPr marL="0" indent="0">
              <a:buNone/>
            </a:pPr>
            <a:r>
              <a:rPr lang="en-GB" sz="1200" b="1" dirty="0"/>
              <a:t>Alarm servicing</a:t>
            </a:r>
          </a:p>
          <a:p>
            <a:pPr marL="0" indent="0">
              <a:buNone/>
            </a:pPr>
            <a:r>
              <a:rPr lang="en-GB" sz="1200" b="1" dirty="0"/>
              <a:t>TV Licence paid monthly by DD</a:t>
            </a:r>
          </a:p>
          <a:p>
            <a:pPr marL="0" indent="0">
              <a:buNone/>
            </a:pPr>
            <a:r>
              <a:rPr lang="en-GB" sz="1200" b="1" dirty="0"/>
              <a:t>Risk Assessments General</a:t>
            </a:r>
          </a:p>
          <a:p>
            <a:pPr marL="0" indent="0">
              <a:buNone/>
            </a:pPr>
            <a:r>
              <a:rPr lang="en-GB" sz="1200" b="1" dirty="0"/>
              <a:t>Cleaning records- </a:t>
            </a:r>
          </a:p>
          <a:p>
            <a:pPr marL="0" indent="0">
              <a:buNone/>
            </a:pPr>
            <a:r>
              <a:rPr lang="en-GB" sz="1200" b="1" dirty="0"/>
              <a:t>Signage- Club Licence, Think 25, Fire escapes, Flood Plan</a:t>
            </a:r>
          </a:p>
          <a:p>
            <a:pPr marL="0" indent="0">
              <a:buNone/>
            </a:pPr>
            <a:r>
              <a:rPr lang="en-GB" sz="1200" b="1" dirty="0"/>
              <a:t>Weekly Fire alarm and emergency lighting checks and records</a:t>
            </a:r>
          </a:p>
          <a:p>
            <a:pPr marL="0" indent="0">
              <a:buNone/>
            </a:pPr>
            <a:r>
              <a:rPr lang="en-GB" sz="1200" b="1" dirty="0"/>
              <a:t>Minutes Book</a:t>
            </a:r>
          </a:p>
          <a:p>
            <a:pPr marL="0" indent="0">
              <a:buNone/>
            </a:pPr>
            <a:r>
              <a:rPr lang="en-GB" sz="1200" b="1" dirty="0"/>
              <a:t>Members and guests signing in book</a:t>
            </a:r>
          </a:p>
          <a:p>
            <a:pPr marL="0" indent="0">
              <a:buNone/>
            </a:pPr>
            <a:r>
              <a:rPr lang="en-GB" sz="1200" b="1" dirty="0"/>
              <a:t>Club Rules/Bye Laws</a:t>
            </a:r>
          </a:p>
          <a:p>
            <a:pPr marL="0" indent="0">
              <a:buNone/>
            </a:pPr>
            <a:r>
              <a:rPr lang="en-GB" sz="1200" b="1" dirty="0"/>
              <a:t>RYA Affiliation, PPSA Affiliation</a:t>
            </a:r>
          </a:p>
          <a:p>
            <a:pPr marL="0" indent="0">
              <a:buNone/>
            </a:pPr>
            <a:r>
              <a:rPr lang="en-GB" sz="1200" b="1" dirty="0"/>
              <a:t>Buoy Licence</a:t>
            </a:r>
          </a:p>
          <a:p>
            <a:pPr marL="0" indent="0">
              <a:buNone/>
            </a:pPr>
            <a:endParaRPr lang="en-GB" sz="1100" dirty="0"/>
          </a:p>
        </p:txBody>
      </p:sp>
    </p:spTree>
    <p:extLst>
      <p:ext uri="{BB962C8B-B14F-4D97-AF65-F5344CB8AC3E}">
        <p14:creationId xmlns:p14="http://schemas.microsoft.com/office/powerpoint/2010/main" val="2723835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D5133-ABDD-45AE-965C-CE58ACA9B76C}"/>
              </a:ext>
            </a:extLst>
          </p:cNvPr>
          <p:cNvSpPr>
            <a:spLocks noGrp="1"/>
          </p:cNvSpPr>
          <p:nvPr>
            <p:ph type="title"/>
          </p:nvPr>
        </p:nvSpPr>
        <p:spPr>
          <a:xfrm>
            <a:off x="838200" y="-135466"/>
            <a:ext cx="10515600" cy="45719"/>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id="{DD9D7BA5-304D-4A3C-A79B-851393F7C7C1}"/>
              </a:ext>
            </a:extLst>
          </p:cNvPr>
          <p:cNvSpPr>
            <a:spLocks noGrp="1"/>
          </p:cNvSpPr>
          <p:nvPr>
            <p:ph sz="half" idx="1"/>
          </p:nvPr>
        </p:nvSpPr>
        <p:spPr>
          <a:xfrm>
            <a:off x="462845" y="181186"/>
            <a:ext cx="5283200" cy="6535139"/>
          </a:xfrm>
        </p:spPr>
        <p:txBody>
          <a:bodyPr>
            <a:normAutofit fontScale="25000" lnSpcReduction="20000"/>
          </a:bodyPr>
          <a:lstStyle/>
          <a:p>
            <a:pPr marL="0" indent="0">
              <a:buNone/>
            </a:pPr>
            <a:r>
              <a:rPr lang="en-GB" sz="6400" b="1" dirty="0"/>
              <a:t>DIRECTORS AND CLUB OFFICERS RESPONSIBILITIES </a:t>
            </a:r>
          </a:p>
          <a:p>
            <a:pPr marL="0" indent="0">
              <a:buNone/>
            </a:pPr>
            <a:r>
              <a:rPr lang="en-GB" sz="4200" b="1" dirty="0"/>
              <a:t>The Directors and Club Officers are those listed in Section 3 of the Club Bye-Laws and the following are the duties and responsibilities which can be expected of those persons. Club Officers and Officials are accountable to the Club Directors.</a:t>
            </a:r>
          </a:p>
          <a:p>
            <a:pPr marL="0" indent="0">
              <a:buNone/>
            </a:pPr>
            <a:r>
              <a:rPr lang="en-GB" sz="4400" b="1" dirty="0">
                <a:solidFill>
                  <a:srgbClr val="000000"/>
                </a:solidFill>
                <a:effectLst/>
                <a:ea typeface="Times New Roman" panose="02020603050405020304" pitchFamily="18" charset="0"/>
              </a:rPr>
              <a:t>The RPCYC is committed to ensuring that the club and all its associated activities are open, inclusive and welcoming to all. The club will not tolerate any harassment, discriminatory language, hate speech, swearing or micro-aggressions directly or indirectly aimed at any individual or group within the club or wider society. Directors and Club Officers and Officials should role model expected behaviours at all times</a:t>
            </a:r>
            <a:endParaRPr lang="en-GB" sz="4200" b="1" dirty="0"/>
          </a:p>
          <a:p>
            <a:pPr marL="0" indent="0">
              <a:buNone/>
            </a:pPr>
            <a:r>
              <a:rPr lang="en-GB" sz="5600" b="1" dirty="0"/>
              <a:t>THE COMMODORE- May or may not choose to be a Director</a:t>
            </a:r>
          </a:p>
          <a:p>
            <a:pPr marL="0" indent="0">
              <a:buNone/>
            </a:pPr>
            <a:r>
              <a:rPr lang="en-GB" sz="4200" b="1" dirty="0"/>
              <a:t>This Officer has overall responsibility for the effective and efficient operation of the club, their main duties being:</a:t>
            </a:r>
          </a:p>
          <a:p>
            <a:pPr marL="0" indent="0">
              <a:buNone/>
            </a:pPr>
            <a:r>
              <a:rPr lang="en-GB" sz="4200" b="1" dirty="0"/>
              <a:t>To be responsible for the management and conduct of the club	                    </a:t>
            </a:r>
          </a:p>
          <a:p>
            <a:pPr marL="0" indent="0">
              <a:buNone/>
            </a:pPr>
            <a:r>
              <a:rPr lang="en-GB" sz="4200" b="1" dirty="0"/>
              <a:t>To Chair General Committee meetings</a:t>
            </a:r>
          </a:p>
          <a:p>
            <a:pPr marL="0" indent="0">
              <a:buNone/>
            </a:pPr>
            <a:r>
              <a:rPr lang="en-GB" sz="4200" b="1" dirty="0"/>
              <a:t>To be an Ex-Officio member of sub committees</a:t>
            </a:r>
          </a:p>
          <a:p>
            <a:pPr marL="0" indent="0">
              <a:buNone/>
            </a:pPr>
            <a:r>
              <a:rPr lang="en-GB" sz="4200" b="1" dirty="0"/>
              <a:t>To represent the Club at official meetings including Directors Meetings</a:t>
            </a:r>
          </a:p>
          <a:p>
            <a:pPr marL="0" indent="0">
              <a:buNone/>
            </a:pPr>
            <a:r>
              <a:rPr lang="en-GB" sz="4200" b="1" dirty="0"/>
              <a:t>To represent the Club at meetings with external representatives or to delegate that responsibility</a:t>
            </a:r>
          </a:p>
          <a:p>
            <a:pPr marL="0" indent="0">
              <a:buNone/>
            </a:pPr>
            <a:r>
              <a:rPr lang="en-GB" sz="4200" b="1" dirty="0"/>
              <a:t>To be the point of contact with Club neighbours and deal with any issues arising</a:t>
            </a:r>
          </a:p>
          <a:p>
            <a:pPr marL="0" indent="0">
              <a:buNone/>
            </a:pPr>
            <a:r>
              <a:rPr lang="en-GB" sz="4200" b="1" dirty="0"/>
              <a:t>The promotion of the club to prospective members</a:t>
            </a:r>
          </a:p>
          <a:p>
            <a:pPr marL="0" indent="0">
              <a:buNone/>
            </a:pPr>
            <a:r>
              <a:rPr lang="en-GB" sz="5600" b="1" dirty="0"/>
              <a:t>THE VICE COMMODORE-</a:t>
            </a:r>
          </a:p>
          <a:p>
            <a:pPr marL="0" indent="0">
              <a:buNone/>
            </a:pPr>
            <a:r>
              <a:rPr lang="en-GB" sz="4400" b="1" dirty="0"/>
              <a:t>This Officer </a:t>
            </a:r>
            <a:r>
              <a:rPr lang="en-GB" sz="4200" b="1" dirty="0"/>
              <a:t>assists the commodore in the efficient operation of the club and has overall responsibility in the absence of the commodore, their main duties being:</a:t>
            </a:r>
          </a:p>
          <a:p>
            <a:pPr marL="0" indent="0">
              <a:buNone/>
            </a:pPr>
            <a:r>
              <a:rPr lang="en-GB" sz="4200" b="1" dirty="0"/>
              <a:t>To deputise for the Commodore as required</a:t>
            </a:r>
          </a:p>
          <a:p>
            <a:pPr marL="0" indent="0">
              <a:buNone/>
            </a:pPr>
            <a:r>
              <a:rPr lang="en-GB" sz="4200" b="1" dirty="0"/>
              <a:t>To be accountable for the purchasing, pricing and stock control of all goods for resale, those items being (but not exclusively)- bar stock, food, club clothing, warrants, ensigns and burgees.</a:t>
            </a:r>
          </a:p>
          <a:p>
            <a:pPr marL="0" indent="0">
              <a:buNone/>
            </a:pPr>
            <a:r>
              <a:rPr lang="en-GB" sz="4200" b="1" dirty="0"/>
              <a:t>To be accountable for the receipt and cashing up of all takings from goods for resale, prepare a financial bar statement to the Treasurer on a monthly basis</a:t>
            </a:r>
          </a:p>
          <a:p>
            <a:pPr marL="0" indent="0">
              <a:buNone/>
            </a:pPr>
            <a:r>
              <a:rPr lang="en-GB" sz="4200" b="1" dirty="0"/>
              <a:t>To coordinate and advertise Club opening hours.</a:t>
            </a:r>
          </a:p>
          <a:p>
            <a:pPr marL="0" indent="0">
              <a:buNone/>
            </a:pPr>
            <a:r>
              <a:rPr lang="en-GB" sz="4200" b="1" dirty="0"/>
              <a:t>To recruit, train and schedule members to run the bar across all opening hours</a:t>
            </a:r>
          </a:p>
          <a:p>
            <a:pPr marL="0" indent="0">
              <a:buNone/>
            </a:pPr>
            <a:r>
              <a:rPr lang="en-GB" sz="4200" b="1" dirty="0"/>
              <a:t>To be an Ex-Officio member of appropriate sub committee</a:t>
            </a:r>
          </a:p>
          <a:p>
            <a:pPr marL="0" indent="0">
              <a:buNone/>
            </a:pPr>
            <a:r>
              <a:rPr lang="en-GB" sz="4200" b="1" dirty="0"/>
              <a:t>To work alongside The Social Secretary should one be appointed</a:t>
            </a:r>
          </a:p>
          <a:p>
            <a:pPr marL="0" indent="0">
              <a:buNone/>
            </a:pPr>
            <a:endParaRPr lang="en-GB" sz="4200" b="1" dirty="0"/>
          </a:p>
          <a:p>
            <a:pPr marL="0" indent="0">
              <a:buNone/>
            </a:pPr>
            <a:endParaRPr lang="en-GB" sz="4200" dirty="0"/>
          </a:p>
        </p:txBody>
      </p:sp>
      <p:sp>
        <p:nvSpPr>
          <p:cNvPr id="4" name="Content Placeholder 3">
            <a:extLst>
              <a:ext uri="{FF2B5EF4-FFF2-40B4-BE49-F238E27FC236}">
                <a16:creationId xmlns:a16="http://schemas.microsoft.com/office/drawing/2014/main" id="{B03DC520-9F64-4B58-A699-AA04BDF0AE4B}"/>
              </a:ext>
            </a:extLst>
          </p:cNvPr>
          <p:cNvSpPr>
            <a:spLocks noGrp="1"/>
          </p:cNvSpPr>
          <p:nvPr>
            <p:ph sz="half" idx="2"/>
          </p:nvPr>
        </p:nvSpPr>
        <p:spPr>
          <a:xfrm>
            <a:off x="6547555" y="410843"/>
            <a:ext cx="5181600" cy="6305482"/>
          </a:xfrm>
        </p:spPr>
        <p:txBody>
          <a:bodyPr>
            <a:normAutofit fontScale="25000" lnSpcReduction="20000"/>
          </a:bodyPr>
          <a:lstStyle/>
          <a:p>
            <a:pPr marL="0" indent="0">
              <a:buNone/>
            </a:pPr>
            <a:endParaRPr lang="en-GB" sz="4400" b="1" dirty="0"/>
          </a:p>
          <a:p>
            <a:pPr marL="0" indent="0">
              <a:buNone/>
            </a:pPr>
            <a:r>
              <a:rPr lang="en-GB" sz="5600" b="1" dirty="0"/>
              <a:t>THE DIRECTORS-</a:t>
            </a:r>
          </a:p>
          <a:p>
            <a:pPr marL="0" indent="0">
              <a:buNone/>
            </a:pPr>
            <a:r>
              <a:rPr lang="en-GB" sz="4400" b="1" dirty="0"/>
              <a:t>RPCYC is still a registered company. The role of The Directors  is to comply with the rules for a Company Limited By Guarantee and lodge required documentation with Companies House. They must work within the guidelines of The Articles of Association. Within the Club their main duties being:</a:t>
            </a:r>
          </a:p>
          <a:p>
            <a:pPr marL="0" indent="0">
              <a:buNone/>
            </a:pPr>
            <a:r>
              <a:rPr lang="en-GB" sz="4400" b="1" dirty="0"/>
              <a:t>To oversee the running of the club by the Club Officials, whilst not being involved with its day to day operation. </a:t>
            </a:r>
          </a:p>
          <a:p>
            <a:pPr marL="0" indent="0">
              <a:buNone/>
            </a:pPr>
            <a:r>
              <a:rPr lang="en-GB" sz="4400" b="1" dirty="0"/>
              <a:t>To protect the interests of The Company and its members.</a:t>
            </a:r>
          </a:p>
          <a:p>
            <a:pPr marL="0" indent="0">
              <a:buNone/>
            </a:pPr>
            <a:r>
              <a:rPr lang="en-GB" sz="4400" b="1" dirty="0"/>
              <a:t>To be accountable for authorising the use of funds from the Reserve account, in liaison with The General Committee</a:t>
            </a:r>
          </a:p>
          <a:p>
            <a:pPr marL="0" indent="0">
              <a:buNone/>
            </a:pPr>
            <a:r>
              <a:rPr lang="en-GB" sz="4400" b="1" dirty="0"/>
              <a:t>To Authorise any expenditure over £5k prior to purchase</a:t>
            </a:r>
          </a:p>
          <a:p>
            <a:pPr marL="0" indent="0">
              <a:buNone/>
            </a:pPr>
            <a:r>
              <a:rPr lang="en-GB" sz="4400" b="1" dirty="0"/>
              <a:t>As with Club Officers and Officials, any expenditure must be done through a purchase order signed off by the GC.</a:t>
            </a:r>
          </a:p>
          <a:p>
            <a:pPr marL="0" indent="0">
              <a:buNone/>
            </a:pPr>
            <a:r>
              <a:rPr lang="en-GB" sz="4400" b="1" dirty="0"/>
              <a:t>To pass on their knowledge, when required, to support Club Officials in their roles</a:t>
            </a:r>
          </a:p>
          <a:p>
            <a:pPr marL="0" indent="0">
              <a:buNone/>
            </a:pPr>
            <a:r>
              <a:rPr lang="en-GB" sz="4400" b="1" dirty="0"/>
              <a:t>To review the Articles of Association and to propose any necessary changes to the members via a resolution at The AGM should there be a need to update them </a:t>
            </a:r>
            <a:r>
              <a:rPr lang="en-GB" sz="4400" b="1" dirty="0" err="1"/>
              <a:t>ie</a:t>
            </a:r>
            <a:r>
              <a:rPr lang="en-GB" sz="4400" b="1" dirty="0"/>
              <a:t> when a fundamental change in the way the business needs to be run in the future.</a:t>
            </a:r>
          </a:p>
          <a:p>
            <a:pPr marL="0" indent="0">
              <a:buNone/>
            </a:pPr>
            <a:r>
              <a:rPr lang="en-GB" sz="4400" b="1" dirty="0"/>
              <a:t>Should The Commodore be a Director, that person will sit as The Chair for all meetings. If not The Directors may choose to rotate That responsibility between themselves.</a:t>
            </a:r>
          </a:p>
          <a:p>
            <a:pPr marL="0" indent="0">
              <a:buNone/>
            </a:pPr>
            <a:endParaRPr lang="en-GB" sz="4400" b="1" dirty="0"/>
          </a:p>
          <a:p>
            <a:pPr marL="0" indent="0">
              <a:buNone/>
            </a:pPr>
            <a:r>
              <a:rPr lang="en-GB" sz="5600" b="1" dirty="0"/>
              <a:t>THE CLUBHOUSE-</a:t>
            </a:r>
          </a:p>
          <a:p>
            <a:pPr marL="0" indent="0">
              <a:buNone/>
            </a:pPr>
            <a:r>
              <a:rPr lang="en-GB" sz="4400" b="1" dirty="0"/>
              <a:t>All Club Officers and Officials should be trained and understand all H&amp;S Responsibilities and Documentation. They should also be trained as a Responsible Person who can be in Charge of the Clubhouse and running the bar. They will, on occasion be asked to run the bar on an </a:t>
            </a:r>
            <a:r>
              <a:rPr lang="en-GB" sz="4400" b="1" dirty="0" err="1"/>
              <a:t>adhoc</a:t>
            </a:r>
            <a:r>
              <a:rPr lang="en-GB" sz="4400" b="1" dirty="0"/>
              <a:t> basis, along with occasional support to keep the building in a clean and well decorated condition.</a:t>
            </a:r>
          </a:p>
          <a:p>
            <a:pPr marL="0" indent="0">
              <a:buNone/>
            </a:pPr>
            <a:endParaRPr lang="en-GB" sz="4400" b="1" dirty="0"/>
          </a:p>
          <a:p>
            <a:pPr marL="0" indent="0">
              <a:buNone/>
            </a:pPr>
            <a:endParaRPr lang="en-GB" sz="4400" dirty="0"/>
          </a:p>
          <a:p>
            <a:pPr marL="0" indent="0">
              <a:buNone/>
            </a:pPr>
            <a:endParaRPr lang="en-GB" sz="4400" dirty="0"/>
          </a:p>
          <a:p>
            <a:pPr marL="0" indent="0">
              <a:buNone/>
            </a:pPr>
            <a:endParaRPr lang="en-GB" sz="4400" dirty="0"/>
          </a:p>
          <a:p>
            <a:pPr marL="0" indent="0">
              <a:buNone/>
            </a:pPr>
            <a:endParaRPr lang="en-GB" sz="4400" dirty="0"/>
          </a:p>
          <a:p>
            <a:pPr marL="0" indent="0">
              <a:buNone/>
            </a:pPr>
            <a:endParaRPr lang="en-GB" sz="4400" dirty="0"/>
          </a:p>
          <a:p>
            <a:pPr marL="0" indent="0">
              <a:buNone/>
            </a:pPr>
            <a:endParaRPr lang="en-GB" sz="4400" dirty="0"/>
          </a:p>
          <a:p>
            <a:pPr marL="0" indent="0">
              <a:buNone/>
            </a:pPr>
            <a:endParaRPr lang="en-GB" sz="4400" dirty="0"/>
          </a:p>
          <a:p>
            <a:pPr marL="0" indent="0">
              <a:buNone/>
            </a:pPr>
            <a:endParaRPr lang="en-GB" sz="4400" dirty="0"/>
          </a:p>
          <a:p>
            <a:pPr marL="0" indent="0">
              <a:buNone/>
            </a:pPr>
            <a:endParaRPr lang="en-GB" sz="4400" dirty="0"/>
          </a:p>
          <a:p>
            <a:pPr marL="0" indent="0">
              <a:buNone/>
            </a:pPr>
            <a:endParaRPr lang="en-GB" sz="4400" dirty="0"/>
          </a:p>
          <a:p>
            <a:pPr marL="0" indent="0">
              <a:buNone/>
            </a:pPr>
            <a:endParaRPr lang="en-GB" sz="4400" dirty="0"/>
          </a:p>
          <a:p>
            <a:pPr marL="0" indent="0">
              <a:buNone/>
            </a:pPr>
            <a:endParaRPr lang="en-GB" sz="4400" dirty="0"/>
          </a:p>
          <a:p>
            <a:pPr marL="0" indent="0">
              <a:buNone/>
            </a:pPr>
            <a:endParaRPr lang="en-GB" sz="4400" dirty="0"/>
          </a:p>
          <a:p>
            <a:pPr marL="0" indent="0">
              <a:buNone/>
            </a:pPr>
            <a:endParaRPr lang="en-GB" sz="4400" dirty="0"/>
          </a:p>
        </p:txBody>
      </p:sp>
    </p:spTree>
    <p:extLst>
      <p:ext uri="{BB962C8B-B14F-4D97-AF65-F5344CB8AC3E}">
        <p14:creationId xmlns:p14="http://schemas.microsoft.com/office/powerpoint/2010/main" val="116982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D5133-ABDD-45AE-965C-CE58ACA9B76C}"/>
              </a:ext>
            </a:extLst>
          </p:cNvPr>
          <p:cNvSpPr>
            <a:spLocks noGrp="1"/>
          </p:cNvSpPr>
          <p:nvPr>
            <p:ph type="title"/>
          </p:nvPr>
        </p:nvSpPr>
        <p:spPr>
          <a:xfrm flipV="1">
            <a:off x="838200" y="84667"/>
            <a:ext cx="10515600" cy="45719"/>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id="{DD9D7BA5-304D-4A3C-A79B-851393F7C7C1}"/>
              </a:ext>
            </a:extLst>
          </p:cNvPr>
          <p:cNvSpPr>
            <a:spLocks noGrp="1"/>
          </p:cNvSpPr>
          <p:nvPr>
            <p:ph sz="half" idx="1"/>
          </p:nvPr>
        </p:nvSpPr>
        <p:spPr>
          <a:xfrm>
            <a:off x="203200" y="130386"/>
            <a:ext cx="5441244" cy="6127750"/>
          </a:xfrm>
        </p:spPr>
        <p:txBody>
          <a:bodyPr>
            <a:normAutofit fontScale="25000" lnSpcReduction="20000"/>
          </a:bodyPr>
          <a:lstStyle/>
          <a:p>
            <a:pPr marL="0" indent="0">
              <a:buNone/>
            </a:pPr>
            <a:r>
              <a:rPr lang="en-GB" sz="5600" b="1" dirty="0"/>
              <a:t>HONORARY SECRETARY</a:t>
            </a:r>
          </a:p>
          <a:p>
            <a:pPr marL="0" indent="0">
              <a:buNone/>
            </a:pPr>
            <a:r>
              <a:rPr lang="en-GB" sz="4400" b="1" dirty="0"/>
              <a:t>This Officer acts as the club’s employer their main duties being:</a:t>
            </a:r>
          </a:p>
          <a:p>
            <a:pPr marL="0" indent="0">
              <a:buNone/>
            </a:pPr>
            <a:r>
              <a:rPr lang="en-GB" sz="4400" b="1" dirty="0"/>
              <a:t>To maintain the the Club licence and other official certificates appertaining to the operation of the Club</a:t>
            </a:r>
          </a:p>
          <a:p>
            <a:pPr marL="0" indent="0">
              <a:buNone/>
            </a:pPr>
            <a:r>
              <a:rPr lang="en-GB" sz="4400" b="1" dirty="0"/>
              <a:t>To be responsible for receiving correspondence and fielding to the appropriate Officer</a:t>
            </a:r>
          </a:p>
          <a:p>
            <a:pPr marL="0" indent="0">
              <a:buNone/>
            </a:pPr>
            <a:r>
              <a:rPr lang="en-GB" sz="4400" b="1" dirty="0"/>
              <a:t>To be an Ex-Officio member on all Sub Committees</a:t>
            </a:r>
          </a:p>
          <a:p>
            <a:pPr marL="0" indent="0">
              <a:buNone/>
            </a:pPr>
            <a:r>
              <a:rPr lang="en-GB" sz="4400" b="1" dirty="0"/>
              <a:t>To be responsible for taking minutes at General Committee meetings</a:t>
            </a:r>
          </a:p>
          <a:p>
            <a:pPr marL="0" indent="0">
              <a:buNone/>
            </a:pPr>
            <a:r>
              <a:rPr lang="en-GB" sz="4400" b="1" dirty="0"/>
              <a:t>To be responsible for setting the agenda and taking minutes for the AGM</a:t>
            </a:r>
          </a:p>
          <a:p>
            <a:pPr marL="0" indent="0">
              <a:buNone/>
            </a:pPr>
            <a:r>
              <a:rPr lang="en-GB" sz="4400" b="1" dirty="0"/>
              <a:t>To keep the Club’s records and Minute Book up to date</a:t>
            </a:r>
          </a:p>
          <a:p>
            <a:pPr marL="0" indent="0">
              <a:buNone/>
            </a:pPr>
            <a:r>
              <a:rPr lang="en-GB" sz="4400" b="1" dirty="0"/>
              <a:t>To deal with Club Insurance, coverage, payments and claims</a:t>
            </a:r>
          </a:p>
          <a:p>
            <a:pPr marL="0" indent="0">
              <a:buNone/>
            </a:pPr>
            <a:r>
              <a:rPr lang="en-GB" sz="4400" b="1" dirty="0"/>
              <a:t>The upkeep of Club risk assessments amending them in conjunction with RCH</a:t>
            </a:r>
          </a:p>
          <a:p>
            <a:pPr marL="0" indent="0">
              <a:buNone/>
            </a:pPr>
            <a:r>
              <a:rPr lang="en-GB" sz="4400" b="1" dirty="0"/>
              <a:t>Review Health and Safety/ Security issues and routines</a:t>
            </a:r>
          </a:p>
          <a:p>
            <a:pPr marL="0" indent="0">
              <a:buNone/>
            </a:pPr>
            <a:r>
              <a:rPr lang="en-GB" sz="4400" b="1" dirty="0"/>
              <a:t>To keep the Club Notice Boards Up to Date</a:t>
            </a:r>
          </a:p>
          <a:p>
            <a:pPr marL="0" indent="0">
              <a:buNone/>
            </a:pPr>
            <a:r>
              <a:rPr lang="en-GB" sz="4400" b="1" dirty="0"/>
              <a:t>Create a monthly members newsletter in conjunction with Vice Commodore</a:t>
            </a:r>
          </a:p>
          <a:p>
            <a:pPr marL="0" indent="0">
              <a:buNone/>
            </a:pPr>
            <a:r>
              <a:rPr lang="en-GB" sz="4400" b="1" dirty="0"/>
              <a:t>The promotion of the Club to prospective members</a:t>
            </a:r>
          </a:p>
          <a:p>
            <a:pPr marL="0" indent="0">
              <a:buNone/>
            </a:pPr>
            <a:r>
              <a:rPr lang="en-GB" sz="4400" b="1" dirty="0"/>
              <a:t>To carry out any other reasonable duty the Commodore or Vice Commodore deem necessary</a:t>
            </a:r>
          </a:p>
          <a:p>
            <a:pPr marL="0" indent="0">
              <a:buNone/>
            </a:pPr>
            <a:r>
              <a:rPr lang="en-GB" sz="5600" b="1" dirty="0"/>
              <a:t>HONORARY MEMBERSHIP SECRETARY</a:t>
            </a:r>
          </a:p>
          <a:p>
            <a:pPr marL="0" indent="0">
              <a:buNone/>
            </a:pPr>
            <a:r>
              <a:rPr lang="en-GB" sz="4400" b="1" dirty="0"/>
              <a:t>This Official maintains/ monitors information on membership, their main duties being:</a:t>
            </a:r>
          </a:p>
          <a:p>
            <a:pPr marL="0" indent="0">
              <a:buNone/>
            </a:pPr>
            <a:r>
              <a:rPr lang="en-GB" sz="4400" b="1" dirty="0"/>
              <a:t>To maintain and update the membership database</a:t>
            </a:r>
          </a:p>
          <a:p>
            <a:pPr marL="0" indent="0">
              <a:buNone/>
            </a:pPr>
            <a:r>
              <a:rPr lang="en-GB" sz="4400" b="1" dirty="0"/>
              <a:t>To maintain records of members inline with the Data Protection Act 2018</a:t>
            </a:r>
          </a:p>
          <a:p>
            <a:pPr marL="0" indent="0">
              <a:buNone/>
            </a:pPr>
            <a:r>
              <a:rPr lang="en-GB" sz="4400" b="1" dirty="0"/>
              <a:t>To collect and cross check monthly membership payments, follow up on any missing</a:t>
            </a:r>
          </a:p>
          <a:p>
            <a:pPr marL="0" indent="0">
              <a:buNone/>
            </a:pPr>
            <a:r>
              <a:rPr lang="en-GB" sz="4400" b="1" dirty="0"/>
              <a:t>To circulate welcome packs and membership cards</a:t>
            </a:r>
          </a:p>
          <a:p>
            <a:pPr marL="0" indent="0">
              <a:buNone/>
            </a:pPr>
            <a:r>
              <a:rPr lang="en-GB" sz="4400" b="1" dirty="0"/>
              <a:t>To produce and maintain a membership list and a register of yachts</a:t>
            </a:r>
          </a:p>
          <a:p>
            <a:pPr marL="0" indent="0">
              <a:buNone/>
            </a:pPr>
            <a:r>
              <a:rPr lang="en-GB" sz="4400" b="1" dirty="0"/>
              <a:t>To send out any mail to members as decided on by the Hon Secretary </a:t>
            </a:r>
          </a:p>
          <a:p>
            <a:pPr marL="0" indent="0">
              <a:buNone/>
            </a:pPr>
            <a:r>
              <a:rPr lang="en-GB" sz="4400" b="1" dirty="0"/>
              <a:t>To hold Sub-Committee meetings, when appropriate, to consider new memberships</a:t>
            </a:r>
          </a:p>
          <a:p>
            <a:pPr marL="0" indent="0">
              <a:buNone/>
            </a:pPr>
            <a:r>
              <a:rPr lang="en-GB" sz="4400" b="1" dirty="0"/>
              <a:t>The promotion of the Club to prospective members</a:t>
            </a:r>
          </a:p>
          <a:p>
            <a:pPr marL="0" indent="0">
              <a:buNone/>
            </a:pPr>
            <a:r>
              <a:rPr lang="en-GB" sz="4400" b="1" dirty="0"/>
              <a:t>To carry out any other duty the Commodore or Vice Commodore deem necessary</a:t>
            </a:r>
          </a:p>
          <a:p>
            <a:pPr marL="0" indent="0">
              <a:buNone/>
            </a:pPr>
            <a:endParaRPr lang="en-GB" sz="4400" dirty="0"/>
          </a:p>
          <a:p>
            <a:pPr marL="0" indent="0">
              <a:buNone/>
            </a:pPr>
            <a:endParaRPr lang="en-GB" sz="1300" dirty="0"/>
          </a:p>
        </p:txBody>
      </p:sp>
      <p:sp>
        <p:nvSpPr>
          <p:cNvPr id="4" name="Content Placeholder 3">
            <a:extLst>
              <a:ext uri="{FF2B5EF4-FFF2-40B4-BE49-F238E27FC236}">
                <a16:creationId xmlns:a16="http://schemas.microsoft.com/office/drawing/2014/main" id="{B03DC520-9F64-4B58-A699-AA04BDF0AE4B}"/>
              </a:ext>
            </a:extLst>
          </p:cNvPr>
          <p:cNvSpPr>
            <a:spLocks noGrp="1"/>
          </p:cNvSpPr>
          <p:nvPr>
            <p:ph sz="half" idx="2"/>
          </p:nvPr>
        </p:nvSpPr>
        <p:spPr>
          <a:xfrm>
            <a:off x="6400798" y="130386"/>
            <a:ext cx="5441245" cy="6642947"/>
          </a:xfrm>
        </p:spPr>
        <p:txBody>
          <a:bodyPr>
            <a:normAutofit fontScale="25000" lnSpcReduction="20000"/>
          </a:bodyPr>
          <a:lstStyle/>
          <a:p>
            <a:pPr marL="0" indent="0">
              <a:buNone/>
            </a:pPr>
            <a:r>
              <a:rPr lang="en-GB" sz="5600" b="1" dirty="0"/>
              <a:t>SOCIAL SECRETARY</a:t>
            </a:r>
          </a:p>
          <a:p>
            <a:pPr marL="0" indent="0">
              <a:buNone/>
            </a:pPr>
            <a:r>
              <a:rPr lang="en-GB" sz="4400" b="1" dirty="0"/>
              <a:t>This Official will work with The Vice Commodore to:</a:t>
            </a:r>
          </a:p>
          <a:p>
            <a:pPr marL="0" indent="0">
              <a:buNone/>
            </a:pPr>
            <a:r>
              <a:rPr lang="en-GB" sz="4400" b="1" dirty="0"/>
              <a:t>Review any members complaints</a:t>
            </a:r>
          </a:p>
          <a:p>
            <a:pPr marL="0" indent="0">
              <a:buNone/>
            </a:pPr>
            <a:r>
              <a:rPr lang="en-GB" sz="4400" b="1" dirty="0"/>
              <a:t>Liaise with the Rear Commodore Sail to organise events and prepare an annual calendar for members. Keeping the club diary up to date</a:t>
            </a:r>
          </a:p>
          <a:p>
            <a:pPr marL="0" indent="0">
              <a:buNone/>
            </a:pPr>
            <a:r>
              <a:rPr lang="en-GB" sz="4400" b="1" dirty="0"/>
              <a:t>Supply up to date news and future events to the keeper of the Club Facebook page</a:t>
            </a:r>
          </a:p>
          <a:p>
            <a:pPr marL="0" indent="0">
              <a:buNone/>
            </a:pPr>
            <a:r>
              <a:rPr lang="en-GB" sz="4400" b="1" dirty="0"/>
              <a:t>Run Club draws and raffles</a:t>
            </a:r>
          </a:p>
          <a:p>
            <a:pPr marL="0" indent="0">
              <a:buNone/>
            </a:pPr>
            <a:r>
              <a:rPr lang="en-GB" sz="4400" b="1" dirty="0"/>
              <a:t>Organise any charity events and collections</a:t>
            </a:r>
          </a:p>
          <a:p>
            <a:pPr marL="0" indent="0">
              <a:buNone/>
            </a:pPr>
            <a:r>
              <a:rPr lang="en-GB" sz="4400" b="1" dirty="0"/>
              <a:t>The promotion of the Club to prospective members</a:t>
            </a:r>
          </a:p>
          <a:p>
            <a:pPr marL="0" indent="0">
              <a:buNone/>
            </a:pPr>
            <a:r>
              <a:rPr lang="en-GB" sz="4400" b="1" dirty="0"/>
              <a:t>To carry out any other reasonable duty the Commodore or Vice Commodore deems necessary</a:t>
            </a:r>
          </a:p>
          <a:p>
            <a:pPr marL="0" indent="0">
              <a:buNone/>
            </a:pPr>
            <a:r>
              <a:rPr lang="en-GB" sz="5600" b="1" dirty="0"/>
              <a:t>REAR COMMODORE HOUSE</a:t>
            </a:r>
          </a:p>
          <a:p>
            <a:pPr marL="0" indent="0">
              <a:buNone/>
            </a:pPr>
            <a:r>
              <a:rPr lang="en-GB" sz="4400" b="1" dirty="0"/>
              <a:t>This Officer has the responsibility of maintaining the fabric of the premises, their main duties being:</a:t>
            </a:r>
          </a:p>
          <a:p>
            <a:pPr marL="0" indent="0">
              <a:buNone/>
            </a:pPr>
            <a:r>
              <a:rPr lang="en-GB" sz="4400" b="1" dirty="0"/>
              <a:t>To act as Chair person of the house sub committee, discussing proposals for the purchase or repair of equipment and sundries in preparation for discussion at the General Committee meeting</a:t>
            </a:r>
          </a:p>
          <a:p>
            <a:pPr marL="0" indent="0">
              <a:buNone/>
            </a:pPr>
            <a:r>
              <a:rPr lang="en-GB" sz="4400" b="1" dirty="0"/>
              <a:t>To control the repairs and maintenance of the fabric of the building</a:t>
            </a:r>
          </a:p>
          <a:p>
            <a:pPr marL="0" indent="0">
              <a:buNone/>
            </a:pPr>
            <a:r>
              <a:rPr lang="en-GB" sz="4400" b="1" dirty="0"/>
              <a:t>To send off meter readings as required</a:t>
            </a:r>
          </a:p>
          <a:p>
            <a:pPr marL="0" indent="0">
              <a:buNone/>
            </a:pPr>
            <a:r>
              <a:rPr lang="en-GB" sz="4400" b="1" dirty="0"/>
              <a:t>The supervision of decoration and maintenance, of the building and equipment within.</a:t>
            </a:r>
          </a:p>
          <a:p>
            <a:pPr marL="0" indent="0">
              <a:buNone/>
            </a:pPr>
            <a:r>
              <a:rPr lang="en-GB" sz="4400" b="1" dirty="0"/>
              <a:t>To review legal compliance on Fire Safety, Gas Safety Checks, PAT testing </a:t>
            </a:r>
          </a:p>
          <a:p>
            <a:pPr marL="0" indent="0">
              <a:buNone/>
            </a:pPr>
            <a:r>
              <a:rPr lang="en-GB" sz="4400" b="1" dirty="0"/>
              <a:t>To control contractors for Fire Safety, Gas Safety, PAT testing, Alarm System. Refuse collection</a:t>
            </a:r>
          </a:p>
          <a:p>
            <a:pPr marL="0" indent="0">
              <a:buNone/>
            </a:pPr>
            <a:r>
              <a:rPr lang="en-GB" sz="4400" b="1" dirty="0"/>
              <a:t>Review Health and Safety/ Security issues and routines</a:t>
            </a:r>
          </a:p>
          <a:p>
            <a:pPr marL="0" indent="0">
              <a:buNone/>
            </a:pPr>
            <a:r>
              <a:rPr lang="en-GB" sz="4400" b="1" dirty="0"/>
              <a:t>To Liaise with The Honorary Secretary to keep all risk assessments up to date</a:t>
            </a:r>
          </a:p>
          <a:p>
            <a:pPr marL="0" indent="0">
              <a:buNone/>
            </a:pPr>
            <a:r>
              <a:rPr lang="en-GB" sz="4400" b="1" dirty="0"/>
              <a:t>To review cleaning standards and maintain the standards</a:t>
            </a:r>
          </a:p>
          <a:p>
            <a:pPr marL="0" indent="0">
              <a:buNone/>
            </a:pPr>
            <a:r>
              <a:rPr lang="en-GB" sz="4400" b="1" dirty="0"/>
              <a:t>To maintain inventory of the Club assets</a:t>
            </a:r>
          </a:p>
          <a:p>
            <a:pPr marL="0" indent="0">
              <a:buNone/>
            </a:pPr>
            <a:r>
              <a:rPr lang="en-GB" sz="4400" b="1" dirty="0"/>
              <a:t>The promotion of the club to prospective members</a:t>
            </a:r>
          </a:p>
          <a:p>
            <a:pPr marL="0" indent="0">
              <a:buNone/>
            </a:pPr>
            <a:r>
              <a:rPr lang="en-GB" sz="4400" b="1" dirty="0"/>
              <a:t>To carry out any other reasonable duty the Commodore or Vice Commodore deem necessary</a:t>
            </a:r>
          </a:p>
          <a:p>
            <a:pPr marL="0" indent="0">
              <a:buNone/>
            </a:pPr>
            <a:endParaRPr lang="en-GB" sz="4400" b="1" dirty="0"/>
          </a:p>
          <a:p>
            <a:pPr marL="0" indent="0">
              <a:buNone/>
            </a:pPr>
            <a:endParaRPr lang="en-GB" sz="4400" b="1" dirty="0"/>
          </a:p>
          <a:p>
            <a:pPr marL="0" indent="0">
              <a:buNone/>
            </a:pPr>
            <a:endParaRPr lang="en-GB" sz="2000" b="1" dirty="0"/>
          </a:p>
          <a:p>
            <a:pPr marL="0" indent="0">
              <a:buNone/>
            </a:pPr>
            <a:endParaRPr lang="en-GB" sz="1800" b="1" dirty="0"/>
          </a:p>
          <a:p>
            <a:pPr marL="0" indent="0">
              <a:buNone/>
            </a:pPr>
            <a:endParaRPr lang="en-GB" sz="1300" dirty="0"/>
          </a:p>
          <a:p>
            <a:pPr marL="0" indent="0">
              <a:buNone/>
            </a:pPr>
            <a:endParaRPr lang="en-GB" sz="1050" dirty="0"/>
          </a:p>
        </p:txBody>
      </p:sp>
    </p:spTree>
    <p:extLst>
      <p:ext uri="{BB962C8B-B14F-4D97-AF65-F5344CB8AC3E}">
        <p14:creationId xmlns:p14="http://schemas.microsoft.com/office/powerpoint/2010/main" val="304279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D5133-ABDD-45AE-965C-CE58ACA9B76C}"/>
              </a:ext>
            </a:extLst>
          </p:cNvPr>
          <p:cNvSpPr>
            <a:spLocks noGrp="1"/>
          </p:cNvSpPr>
          <p:nvPr>
            <p:ph type="title"/>
          </p:nvPr>
        </p:nvSpPr>
        <p:spPr>
          <a:xfrm flipV="1">
            <a:off x="838200" y="319406"/>
            <a:ext cx="10515600" cy="45719"/>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id="{DD9D7BA5-304D-4A3C-A79B-851393F7C7C1}"/>
              </a:ext>
            </a:extLst>
          </p:cNvPr>
          <p:cNvSpPr>
            <a:spLocks noGrp="1"/>
          </p:cNvSpPr>
          <p:nvPr>
            <p:ph sz="half" idx="1"/>
          </p:nvPr>
        </p:nvSpPr>
        <p:spPr>
          <a:xfrm>
            <a:off x="428978" y="319406"/>
            <a:ext cx="5328355" cy="6363616"/>
          </a:xfrm>
        </p:spPr>
        <p:txBody>
          <a:bodyPr>
            <a:normAutofit fontScale="25000" lnSpcReduction="20000"/>
          </a:bodyPr>
          <a:lstStyle/>
          <a:p>
            <a:pPr marL="0" indent="0">
              <a:buNone/>
            </a:pPr>
            <a:endParaRPr lang="en-GB" sz="2300" b="1" dirty="0"/>
          </a:p>
          <a:p>
            <a:pPr marL="0" indent="0">
              <a:buNone/>
            </a:pPr>
            <a:r>
              <a:rPr lang="en-GB" sz="5600" b="1" dirty="0"/>
              <a:t>REAR COMMODORE SAIL</a:t>
            </a:r>
          </a:p>
          <a:p>
            <a:pPr marL="0" indent="0">
              <a:buNone/>
            </a:pPr>
            <a:r>
              <a:rPr lang="en-GB" sz="4400" b="1" dirty="0"/>
              <a:t>This Officer has overall responsibility to ensure the effective and efficient operation of all matters appertaining to sailing under the Burgee of the Club, their main duties being:</a:t>
            </a:r>
          </a:p>
          <a:p>
            <a:pPr marL="0" indent="0">
              <a:buNone/>
            </a:pPr>
            <a:r>
              <a:rPr lang="en-GB" sz="4400" b="1" dirty="0"/>
              <a:t>To Chair the Sailing Sub Committee</a:t>
            </a:r>
          </a:p>
          <a:p>
            <a:pPr marL="0" indent="0">
              <a:buNone/>
            </a:pPr>
            <a:r>
              <a:rPr lang="en-GB" sz="4400" b="1" dirty="0"/>
              <a:t>To be responsible for all sailing matters involving the Club</a:t>
            </a:r>
          </a:p>
          <a:p>
            <a:pPr marL="0" indent="0">
              <a:buNone/>
            </a:pPr>
            <a:r>
              <a:rPr lang="en-GB" sz="4400" b="1" dirty="0"/>
              <a:t>To schedule the annual programme of sailing for both rallies and racing, liaising with the Bar and Social Committee/ Vice Commodore who run the Club diary</a:t>
            </a:r>
          </a:p>
          <a:p>
            <a:pPr marL="0" indent="0">
              <a:buNone/>
            </a:pPr>
            <a:r>
              <a:rPr lang="en-GB" sz="4400" b="1" dirty="0"/>
              <a:t>To liaise with other clubs in order to provide a yacht racing programme for RPCYC members should there be a </a:t>
            </a:r>
            <a:r>
              <a:rPr lang="en-GB" sz="4400" b="1"/>
              <a:t>racing programme</a:t>
            </a:r>
            <a:endParaRPr lang="en-GB" sz="4400" b="1" dirty="0"/>
          </a:p>
          <a:p>
            <a:pPr marL="0" indent="0">
              <a:buNone/>
            </a:pPr>
            <a:r>
              <a:rPr lang="en-GB" sz="4400" b="1" dirty="0"/>
              <a:t>Responsible for collecting monies from members for all costs related to planned sailing programmes and to deposit with Club takings.</a:t>
            </a:r>
          </a:p>
          <a:p>
            <a:pPr marL="0" indent="0">
              <a:buNone/>
            </a:pPr>
            <a:r>
              <a:rPr lang="en-GB" sz="4400" b="1" dirty="0"/>
              <a:t>To produce a balance sheet after each sailing event and provide a breakdown and receipts</a:t>
            </a:r>
          </a:p>
          <a:p>
            <a:pPr marL="0" indent="0">
              <a:buNone/>
            </a:pPr>
            <a:r>
              <a:rPr lang="en-GB" sz="4400" b="1" dirty="0"/>
              <a:t>To purchase and maintain communications equipment</a:t>
            </a:r>
          </a:p>
          <a:p>
            <a:pPr marL="0" indent="0">
              <a:buNone/>
            </a:pPr>
            <a:r>
              <a:rPr lang="en-GB" sz="4400" b="1" dirty="0"/>
              <a:t>To be the representative of the club on the P.P.S.A</a:t>
            </a:r>
          </a:p>
          <a:p>
            <a:pPr marL="0" indent="0">
              <a:buNone/>
            </a:pPr>
            <a:r>
              <a:rPr lang="en-GB" sz="4400" b="1" dirty="0"/>
              <a:t>To ensure that sailing events are adequately manned and organised</a:t>
            </a:r>
          </a:p>
          <a:p>
            <a:pPr marL="0" indent="0">
              <a:buNone/>
            </a:pPr>
            <a:r>
              <a:rPr lang="en-GB" sz="4400" b="1" dirty="0"/>
              <a:t>To represent the Club at all championship meetings with association representatives</a:t>
            </a:r>
          </a:p>
          <a:p>
            <a:pPr marL="0" indent="0">
              <a:buNone/>
            </a:pPr>
            <a:r>
              <a:rPr lang="en-GB" sz="4400" b="1" dirty="0"/>
              <a:t>To supervise the cleaning/ acquisition/recovery and preparation of trophies for prize-giving ceremonies</a:t>
            </a:r>
          </a:p>
          <a:p>
            <a:pPr marL="0" indent="0">
              <a:buNone/>
            </a:pPr>
            <a:r>
              <a:rPr lang="en-GB" sz="4400" b="1" dirty="0"/>
              <a:t>The promotion of the Club to prospective members</a:t>
            </a:r>
          </a:p>
          <a:p>
            <a:pPr marL="0" indent="0">
              <a:buNone/>
            </a:pPr>
            <a:r>
              <a:rPr lang="en-GB" sz="4400" b="1" dirty="0"/>
              <a:t>To carry out any other duty the Commodore or Vice Commodore deem necessary</a:t>
            </a:r>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endParaRPr lang="en-GB" sz="4400" b="1" dirty="0"/>
          </a:p>
          <a:p>
            <a:pPr marL="0" indent="0">
              <a:buNone/>
            </a:pPr>
            <a:r>
              <a:rPr lang="en-GB" sz="4400" b="1" dirty="0"/>
              <a:t>3</a:t>
            </a:r>
            <a:endParaRPr lang="en-GB" sz="4400" dirty="0"/>
          </a:p>
          <a:p>
            <a:pPr marL="0" indent="0">
              <a:buNone/>
            </a:pPr>
            <a:endParaRPr lang="en-GB" sz="1100" dirty="0"/>
          </a:p>
          <a:p>
            <a:pPr marL="0" indent="0">
              <a:buNone/>
            </a:pPr>
            <a:endParaRPr lang="en-GB" sz="1100" dirty="0"/>
          </a:p>
          <a:p>
            <a:pPr marL="0" indent="0">
              <a:buNone/>
            </a:pPr>
            <a:endParaRPr lang="en-GB" sz="1100" dirty="0"/>
          </a:p>
        </p:txBody>
      </p:sp>
      <p:sp>
        <p:nvSpPr>
          <p:cNvPr id="4" name="Content Placeholder 3">
            <a:extLst>
              <a:ext uri="{FF2B5EF4-FFF2-40B4-BE49-F238E27FC236}">
                <a16:creationId xmlns:a16="http://schemas.microsoft.com/office/drawing/2014/main" id="{B03DC520-9F64-4B58-A699-AA04BDF0AE4B}"/>
              </a:ext>
            </a:extLst>
          </p:cNvPr>
          <p:cNvSpPr>
            <a:spLocks noGrp="1"/>
          </p:cNvSpPr>
          <p:nvPr>
            <p:ph sz="half" idx="2"/>
          </p:nvPr>
        </p:nvSpPr>
        <p:spPr>
          <a:xfrm>
            <a:off x="6536266" y="319404"/>
            <a:ext cx="5328355" cy="6363618"/>
          </a:xfrm>
        </p:spPr>
        <p:txBody>
          <a:bodyPr>
            <a:normAutofit fontScale="25000" lnSpcReduction="20000"/>
          </a:bodyPr>
          <a:lstStyle/>
          <a:p>
            <a:pPr marL="0" indent="0">
              <a:buNone/>
            </a:pPr>
            <a:endParaRPr lang="en-GB" sz="1100" dirty="0"/>
          </a:p>
          <a:p>
            <a:pPr marL="0" indent="0">
              <a:buNone/>
            </a:pPr>
            <a:r>
              <a:rPr lang="en-GB" sz="5600" b="1" dirty="0"/>
              <a:t>HONORARY TREASURER</a:t>
            </a:r>
          </a:p>
          <a:p>
            <a:pPr marL="0" indent="0">
              <a:buNone/>
            </a:pPr>
            <a:r>
              <a:rPr lang="en-GB" sz="4400" b="1" dirty="0"/>
              <a:t>This Official has overall responsibility for the Club accounts, their main duties being:</a:t>
            </a:r>
          </a:p>
          <a:p>
            <a:pPr marL="0" indent="0">
              <a:buNone/>
            </a:pPr>
            <a:r>
              <a:rPr lang="en-GB" sz="4400" b="1" dirty="0"/>
              <a:t>To work with the Honorary Membership Secretary to collect all membership payments and ensure it is accounted for</a:t>
            </a:r>
          </a:p>
          <a:p>
            <a:pPr marL="0" indent="0">
              <a:buNone/>
            </a:pPr>
            <a:r>
              <a:rPr lang="en-GB" sz="4400" b="1" dirty="0"/>
              <a:t>To work with the Vice Commodore to balance all income from goods for re-sale</a:t>
            </a:r>
          </a:p>
          <a:p>
            <a:pPr marL="0" indent="0">
              <a:buNone/>
            </a:pPr>
            <a:r>
              <a:rPr lang="en-GB" sz="4400" b="1" dirty="0"/>
              <a:t>In conjunction with all Club Officers, produce accounts for all expenditures and income</a:t>
            </a:r>
          </a:p>
          <a:p>
            <a:pPr marL="0" indent="0">
              <a:buNone/>
            </a:pPr>
            <a:r>
              <a:rPr lang="en-GB" sz="4400" b="1" dirty="0"/>
              <a:t>To produce quarterly financial reports for the Board of Directors and The General Committee</a:t>
            </a:r>
          </a:p>
          <a:p>
            <a:pPr marL="0" indent="0">
              <a:buNone/>
            </a:pPr>
            <a:r>
              <a:rPr lang="en-GB" sz="4400" b="1" dirty="0"/>
              <a:t>To deal with all VAT matters should the Club be VAT registered</a:t>
            </a:r>
          </a:p>
          <a:p>
            <a:pPr marL="0" indent="0">
              <a:buNone/>
            </a:pPr>
            <a:r>
              <a:rPr lang="en-GB" sz="4400" b="1" dirty="0"/>
              <a:t>To pay for all services/licenses/ insurances and other bills appertaining to the Club in a timely manner</a:t>
            </a:r>
          </a:p>
          <a:p>
            <a:pPr marL="0" indent="0">
              <a:buNone/>
            </a:pPr>
            <a:r>
              <a:rPr lang="en-GB" sz="4400" b="1" dirty="0"/>
              <a:t>Liaising with the Rear Commodore House produce a club repair and maintenance budget and ensure expenditure remains within that, unless authorised</a:t>
            </a:r>
          </a:p>
          <a:p>
            <a:pPr marL="0" indent="0">
              <a:buNone/>
            </a:pPr>
            <a:r>
              <a:rPr lang="en-GB" sz="4400" b="1" dirty="0"/>
              <a:t>Provide annual accounts for presentation to the AGM</a:t>
            </a:r>
          </a:p>
          <a:p>
            <a:pPr marL="0" indent="0">
              <a:buNone/>
            </a:pPr>
            <a:r>
              <a:rPr lang="en-GB" sz="4400" b="1" dirty="0"/>
              <a:t>To ensure the Club has competent auditors</a:t>
            </a:r>
          </a:p>
          <a:p>
            <a:pPr marL="0" indent="0">
              <a:buNone/>
            </a:pPr>
            <a:r>
              <a:rPr lang="en-GB" sz="4400" b="1" dirty="0"/>
              <a:t>The promotion of the Club to prospective members</a:t>
            </a:r>
          </a:p>
          <a:p>
            <a:pPr marL="0" indent="0">
              <a:buNone/>
            </a:pPr>
            <a:r>
              <a:rPr lang="en-GB" sz="4400" b="1" dirty="0"/>
              <a:t>To carry out any other duty the Commodore or Vice Commodore deem necessary</a:t>
            </a:r>
          </a:p>
          <a:p>
            <a:pPr marL="0" indent="0">
              <a:buNone/>
            </a:pPr>
            <a:r>
              <a:rPr lang="en-GB" sz="5600" b="1" dirty="0"/>
              <a:t>EXPENDITURE</a:t>
            </a:r>
          </a:p>
          <a:p>
            <a:pPr marL="0" indent="0">
              <a:buNone/>
            </a:pPr>
            <a:r>
              <a:rPr lang="en-GB" sz="4400" b="1" dirty="0"/>
              <a:t>All Flag Officers and Officials should raise and have authorised any planned expenditure. Should the expenditure be due to an emergency, club officials may spend up to £200</a:t>
            </a:r>
          </a:p>
          <a:p>
            <a:pPr marL="0" indent="0">
              <a:buNone/>
            </a:pPr>
            <a:r>
              <a:rPr lang="en-GB" sz="4400" b="1" dirty="0"/>
              <a:t>The Vice Commodore may purchase goods for re-sale and equipment pertaining to The bar, functions and goods for re-sale</a:t>
            </a:r>
          </a:p>
          <a:p>
            <a:pPr marL="0" indent="0">
              <a:buNone/>
            </a:pPr>
            <a:r>
              <a:rPr lang="en-GB" sz="4400" b="1" dirty="0"/>
              <a:t>All other planned expenditure must be authorised by the General Committee after raising a purchase request. </a:t>
            </a:r>
          </a:p>
          <a:p>
            <a:pPr marL="0" indent="0">
              <a:buNone/>
            </a:pPr>
            <a:r>
              <a:rPr lang="en-GB" sz="4400" b="1" dirty="0"/>
              <a:t>All expense claims must be given to the Hon Treasurer with relevant receipts</a:t>
            </a:r>
          </a:p>
          <a:p>
            <a:pPr marL="0" indent="0">
              <a:buNone/>
            </a:pPr>
            <a:r>
              <a:rPr lang="en-GB" sz="4400" b="1" dirty="0"/>
              <a:t>Any major works should have, where possible, a minimum of </a:t>
            </a:r>
            <a:r>
              <a:rPr lang="en-GB" sz="4400" b="1"/>
              <a:t>2 quotes</a:t>
            </a:r>
            <a:endParaRPr lang="en-GB" sz="4400" b="1" dirty="0"/>
          </a:p>
          <a:p>
            <a:pPr marL="0" indent="0">
              <a:buNone/>
            </a:pPr>
            <a:endParaRPr lang="en-GB" sz="4400" dirty="0"/>
          </a:p>
          <a:p>
            <a:pPr marL="0" indent="0">
              <a:buNone/>
            </a:pPr>
            <a:endParaRPr lang="en-GB" sz="1100" dirty="0"/>
          </a:p>
        </p:txBody>
      </p:sp>
    </p:spTree>
    <p:extLst>
      <p:ext uri="{BB962C8B-B14F-4D97-AF65-F5344CB8AC3E}">
        <p14:creationId xmlns:p14="http://schemas.microsoft.com/office/powerpoint/2010/main" val="2869896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3363</TotalTime>
  <Words>1854</Words>
  <Application>Microsoft Office PowerPoint</Application>
  <PresentationFormat>Widescreen</PresentationFormat>
  <Paragraphs>183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Royal Plymouth Corinthian Yacht Club Limited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Morton</dc:creator>
  <cp:lastModifiedBy>Neil Morton</cp:lastModifiedBy>
  <cp:revision>146</cp:revision>
  <cp:lastPrinted>2022-04-26T11:35:38Z</cp:lastPrinted>
  <dcterms:created xsi:type="dcterms:W3CDTF">2020-02-28T13:34:41Z</dcterms:created>
  <dcterms:modified xsi:type="dcterms:W3CDTF">2022-04-26T20:30:17Z</dcterms:modified>
</cp:coreProperties>
</file>